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71" r:id="rId12"/>
    <p:sldId id="268" r:id="rId13"/>
    <p:sldId id="269" r:id="rId14"/>
    <p:sldId id="270" r:id="rId15"/>
    <p:sldId id="264"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AED8AE-6561-4580-854E-E495EBB84450}" type="datetimeFigureOut">
              <a:rPr lang="es-ES" smtClean="0"/>
              <a:pPr/>
              <a:t>08/05/2013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5F2D543-01CA-4DC3-AED5-21745DE7165A}"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ED8AE-6561-4580-854E-E495EBB84450}" type="datetimeFigureOut">
              <a:rPr lang="es-ES" smtClean="0"/>
              <a:pPr/>
              <a:t>08/05/2013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2D543-01CA-4DC3-AED5-21745DE7165A}"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Genie" TargetMode="External"/><Relationship Id="rId2" Type="http://schemas.openxmlformats.org/officeDocument/2006/relationships/hyperlink" Target="http://rua.ua.es/dspace/bitstream/10045/5666/1/ALT_10_15.pdf" TargetMode="External"/><Relationship Id="rId1" Type="http://schemas.openxmlformats.org/officeDocument/2006/relationships/slideLayout" Target="../slideLayouts/slideLayout2.xml"/><Relationship Id="rId4" Type="http://schemas.openxmlformats.org/officeDocument/2006/relationships/hyperlink" Target="https://db3prd0210.outlook.com/owa/redir.aspx?C=maOOT1qm9UaudWmB5x34Tjx5Ex-z4c8IZq3R6tChCvO5OfV4Zqvb5Aogfide85uPdlJyed_4sqQ.&amp;URL=http://latierranoesredonda.blogspot.com.es/2010/01/genie-la-nina-salvaje.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8"/>
            <a:ext cx="7772400" cy="1470025"/>
          </a:xfrm>
        </p:spPr>
        <p:txBody>
          <a:bodyPr/>
          <a:lstStyle/>
          <a:p>
            <a:r>
              <a:rPr lang="es-ES" dirty="0" smtClean="0"/>
              <a:t>GENIE: LA NIÑA SALVAJE</a:t>
            </a:r>
            <a:endParaRPr lang="es-ES" dirty="0"/>
          </a:p>
        </p:txBody>
      </p:sp>
      <p:pic>
        <p:nvPicPr>
          <p:cNvPr id="14338" name="Picture 2" descr="http://4.bp.blogspot.com/_EraVH4MATNY/S_Qu_fYE8ZI/AAAAAAAAATM/lFTcDE-kySQ/s1600/Genie2.jpg"/>
          <p:cNvPicPr>
            <a:picLocks noChangeAspect="1" noChangeArrowheads="1"/>
          </p:cNvPicPr>
          <p:nvPr/>
        </p:nvPicPr>
        <p:blipFill>
          <a:blip r:embed="rId2" cstate="print"/>
          <a:srcRect/>
          <a:stretch>
            <a:fillRect/>
          </a:stretch>
        </p:blipFill>
        <p:spPr bwMode="auto">
          <a:xfrm>
            <a:off x="2411760" y="3140122"/>
            <a:ext cx="4271984" cy="3097190"/>
          </a:xfrm>
          <a:prstGeom prst="rect">
            <a:avLst/>
          </a:prstGeom>
          <a:noFill/>
          <a:ln>
            <a:solidFill>
              <a:srgbClr val="FFC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620688"/>
            <a:ext cx="8964488" cy="4032448"/>
          </a:xfrm>
        </p:spPr>
        <p:txBody>
          <a:bodyPr>
            <a:noAutofit/>
          </a:bodyPr>
          <a:lstStyle/>
          <a:p>
            <a:pPr>
              <a:buNone/>
            </a:pPr>
            <a:r>
              <a:rPr lang="es-ES" sz="2800" dirty="0" smtClean="0"/>
              <a:t>	-El aprendizaje de la lengua hubiera continuado siendo una labor difícil en Genie durante su vida, pero seguro que hubiera sido más fácil en un entorno, estable, con sentimientos de cariño y afecto, sobre todo sin presiones.</a:t>
            </a:r>
          </a:p>
          <a:p>
            <a:pPr>
              <a:buNone/>
            </a:pPr>
            <a:r>
              <a:rPr lang="es-ES" sz="2800" dirty="0" smtClean="0"/>
              <a:t>	-En cuanto a los aspectos comunicativos y lingüísticos: el problema principal es que la niña no sabía hablar debido a esa privación a la que era sometida, reproducía sonidos intangibles.</a:t>
            </a:r>
          </a:p>
          <a:p>
            <a:pPr>
              <a:buNone/>
            </a:pPr>
            <a:r>
              <a:rPr lang="es-ES" sz="2800" dirty="0" smtClean="0"/>
              <a:t>	-Cuando comenzó a hablar construía frases cortas, sin sentido gramatical con palabras muy sencillas.</a:t>
            </a:r>
          </a:p>
          <a:p>
            <a:pPr>
              <a:buNone/>
            </a:pPr>
            <a:r>
              <a:rPr lang="es-ES" sz="2800" dirty="0" smtClean="0"/>
              <a:t>	-Se observa que la niña no sabía expresar su enfado o su alegría mediante palabras, por lo que lo hacía mediante gestos o realizaba pequeños dibujos.</a:t>
            </a:r>
            <a:endParaRPr lang="es-E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712968" cy="6480720"/>
          </a:xfrm>
        </p:spPr>
        <p:txBody>
          <a:bodyPr>
            <a:noAutofit/>
          </a:bodyPr>
          <a:lstStyle/>
          <a:p>
            <a:r>
              <a:rPr lang="es-ES" sz="2800" dirty="0" smtClean="0"/>
              <a:t>Después de un periodo de tiempo Genie empieza a ser receptiva a las diversas situaciones lingüísticas de su entorno, </a:t>
            </a:r>
            <a:r>
              <a:rPr lang="es-ES" sz="2800" dirty="0" smtClean="0"/>
              <a:t>nunca aprendió a distinguir entre pronombres, ni </a:t>
            </a:r>
            <a:r>
              <a:rPr lang="es-ES" sz="2800" dirty="0" smtClean="0"/>
              <a:t>utilizó </a:t>
            </a:r>
            <a:r>
              <a:rPr lang="es-ES" sz="2800" dirty="0" smtClean="0"/>
              <a:t>oraciones </a:t>
            </a:r>
            <a:r>
              <a:rPr lang="es-ES" sz="2800" dirty="0" smtClean="0"/>
              <a:t>compuestas. Comienza a utilizar el lenguaje por primera vez para referirse a un acontecimiento pasado, aprendió a usar el lenguaje para mentir y encubrir la realidad de lo que hubiese sucedido e incluso para hablar acerca de sus fantasías sexuales, aunque no lograba vocalizar correctamente al haber estado tantos años reprimida de  hacerlo.</a:t>
            </a:r>
          </a:p>
          <a:p>
            <a:r>
              <a:rPr lang="es-ES" sz="2800" dirty="0" smtClean="0"/>
              <a:t>Su </a:t>
            </a:r>
            <a:r>
              <a:rPr lang="es-ES" sz="2800" dirty="0" smtClean="0"/>
              <a:t>lenguaje se veía inclinado hacia el aspecto </a:t>
            </a:r>
            <a:r>
              <a:rPr lang="es-ES" sz="2800" dirty="0" smtClean="0"/>
              <a:t>visual, </a:t>
            </a:r>
            <a:r>
              <a:rPr lang="es-ES" sz="2800" dirty="0" smtClean="0"/>
              <a:t>cuando la mayor parte de los niños emplean sus palabras para describir acciones y relaciones entre personas y objetos, Genie las utilizaba para recalcar aspectos visuales de </a:t>
            </a:r>
            <a:r>
              <a:rPr lang="es-ES" sz="2800" dirty="0" smtClean="0"/>
              <a:t>objetos.</a:t>
            </a:r>
            <a:endParaRPr lang="es-E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04664"/>
            <a:ext cx="7772400" cy="1470025"/>
          </a:xfrm>
        </p:spPr>
        <p:txBody>
          <a:bodyPr/>
          <a:lstStyle/>
          <a:p>
            <a:r>
              <a:rPr lang="es-ES" u="sng" dirty="0" smtClean="0"/>
              <a:t>PRUEBAS APORTADAS EN MATERIA LINGÜÍSTICA</a:t>
            </a:r>
            <a:endParaRPr lang="es-ES" u="sng" dirty="0"/>
          </a:p>
        </p:txBody>
      </p:sp>
      <p:sp>
        <p:nvSpPr>
          <p:cNvPr id="3" name="2 Subtítulo"/>
          <p:cNvSpPr>
            <a:spLocks noGrp="1"/>
          </p:cNvSpPr>
          <p:nvPr>
            <p:ph type="subTitle" idx="1"/>
          </p:nvPr>
        </p:nvSpPr>
        <p:spPr>
          <a:xfrm>
            <a:off x="539552" y="2060848"/>
            <a:ext cx="8064896" cy="4320480"/>
          </a:xfrm>
        </p:spPr>
        <p:txBody>
          <a:bodyPr>
            <a:normAutofit fontScale="77500" lnSpcReduction="20000"/>
          </a:bodyPr>
          <a:lstStyle/>
          <a:p>
            <a:pPr algn="l"/>
            <a:r>
              <a:rPr lang="es-ES" sz="3600" dirty="0" smtClean="0">
                <a:solidFill>
                  <a:schemeClr val="tx1"/>
                </a:solidFill>
              </a:rPr>
              <a:t>-Adquisición del lenguaje</a:t>
            </a:r>
          </a:p>
          <a:p>
            <a:pPr algn="l"/>
            <a:r>
              <a:rPr lang="es-ES" sz="3600" dirty="0" smtClean="0">
                <a:solidFill>
                  <a:schemeClr val="tx1"/>
                </a:solidFill>
              </a:rPr>
              <a:t>El lenguaje ha de ser aprendido en una determinada etapa del desarrollo, una vez pasada esta etapa no conseguiremos adquirir el lenguaje con éxito. Esto es lo que conocemos como el periodo crítico</a:t>
            </a:r>
          </a:p>
          <a:p>
            <a:pPr algn="l"/>
            <a:endParaRPr lang="es-ES" sz="2400" dirty="0" smtClean="0"/>
          </a:p>
          <a:p>
            <a:r>
              <a:rPr lang="es-ES" sz="2800" dirty="0" smtClean="0">
                <a:solidFill>
                  <a:srgbClr val="FFC000"/>
                </a:solidFill>
              </a:rPr>
              <a:t>Años </a:t>
            </a:r>
            <a:r>
              <a:rPr lang="es-ES" sz="2800" dirty="0">
                <a:solidFill>
                  <a:srgbClr val="FFC000"/>
                </a:solidFill>
              </a:rPr>
              <a:t>antes de encontrar a Genie se dio a conocer un caso similar, el de Víctor, aunque con él no tuvo lugar una exhaustiva investigación como con Genie. La investigación no se llevo a cabo con los casos anteriores por la falta de recursos dada en la época y porque nadie propuso que la investigación se realizara. Fue Genie el primer caso de “niño salvaje” del que se tienen datos científicos y verificados.</a:t>
            </a:r>
          </a:p>
          <a:p>
            <a:pPr algn="l"/>
            <a:endParaRPr lang="es-E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INVESTIGACIÓN</a:t>
            </a:r>
            <a:endParaRPr lang="es-ES" u="sng" dirty="0"/>
          </a:p>
        </p:txBody>
      </p:sp>
      <p:sp>
        <p:nvSpPr>
          <p:cNvPr id="3" name="2 Marcador de contenido"/>
          <p:cNvSpPr>
            <a:spLocks noGrp="1"/>
          </p:cNvSpPr>
          <p:nvPr>
            <p:ph idx="1"/>
          </p:nvPr>
        </p:nvSpPr>
        <p:spPr/>
        <p:txBody>
          <a:bodyPr/>
          <a:lstStyle/>
          <a:p>
            <a:pPr>
              <a:buNone/>
            </a:pPr>
            <a:r>
              <a:rPr lang="es-ES" dirty="0" smtClean="0"/>
              <a:t>	El caso Genie fue el primero en el que se llevo a cabo una investigación de este tipo. Los casos anteriores no tuvieron investigaciones científicas por los pocos recursos de la época y por el poco interés de los expertos en llevarlas a cabo.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t>CONCLUSIÓN Y REFLEXIÓN PERSONAL</a:t>
            </a:r>
            <a:endParaRPr lang="es-ES" u="sng" dirty="0"/>
          </a:p>
        </p:txBody>
      </p:sp>
      <p:sp>
        <p:nvSpPr>
          <p:cNvPr id="3" name="2 Marcador de contenido"/>
          <p:cNvSpPr>
            <a:spLocks noGrp="1"/>
          </p:cNvSpPr>
          <p:nvPr>
            <p:ph idx="1"/>
          </p:nvPr>
        </p:nvSpPr>
        <p:spPr>
          <a:xfrm>
            <a:off x="0" y="1268760"/>
            <a:ext cx="8892480" cy="4680520"/>
          </a:xfrm>
        </p:spPr>
        <p:txBody>
          <a:bodyPr>
            <a:noAutofit/>
          </a:bodyPr>
          <a:lstStyle/>
          <a:p>
            <a:pPr>
              <a:buNone/>
            </a:pPr>
            <a:r>
              <a:rPr lang="es-ES" sz="1800" dirty="0" smtClean="0"/>
              <a:t>	Genie, la famosa chica salvaje, es una chica que vivió una experiencia traumática cuando era niña. Su padre la prohibió tener comidas en común, salir de casa a jugar con otros niños, incluso comunicarse con su propia madre y hermano. Por todo esto es por lo que, cuando la encontraron, estaba completamente vacía de conocimientos y habilidades humanas. Tardó mucho tiempo en aprender a hablar. Al principio, ella solo decía las palabras separadas sin ser capaz de hilar una frase, además que tenía miedo de emitir sonidos. Después de muchos años trabajando con ella se consiguió entenderla, pero su larga experiencia le ha hecho cuantioso daño y al final no ha logrado hablar con completa normalidad.</a:t>
            </a:r>
          </a:p>
          <a:p>
            <a:pPr>
              <a:buNone/>
            </a:pPr>
            <a:r>
              <a:rPr lang="es-ES" sz="1800" dirty="0" smtClean="0"/>
              <a:t>	Con esto demostramos una vez más, la importancia que tiene el aprendizaje en el periodo crítico. Una vez pase este periodo y no se trabaje lo que corresponda, tratándose del lenguaje, nunca se va a poder hablar con naturalidad y siempre se va a necesitar ayuda de otros.</a:t>
            </a:r>
          </a:p>
          <a:p>
            <a:pPr>
              <a:buNone/>
            </a:pPr>
            <a:r>
              <a:rPr lang="es-ES" sz="1800" dirty="0" smtClean="0"/>
              <a:t>	Nosotras, como futuras docentes, tenemos que poner verdadero hincapié en la enseñanza del lenguaje. Ya que si no se aprende bien desde pequeños, es muy difícil de corregir en un futuro. </a:t>
            </a:r>
          </a:p>
          <a:p>
            <a:endParaRPr lang="es-ES" sz="1800" dirty="0" smtClean="0"/>
          </a:p>
          <a:p>
            <a:pPr algn="ctr">
              <a:buNone/>
            </a:pPr>
            <a:r>
              <a:rPr lang="es-ES" sz="1800" dirty="0" smtClean="0"/>
              <a:t>	</a:t>
            </a:r>
            <a:r>
              <a:rPr lang="es-ES" sz="1800" b="1" dirty="0" smtClean="0">
                <a:solidFill>
                  <a:srgbClr val="FFC000"/>
                </a:solidFill>
              </a:rPr>
              <a:t>Como el refrán dice: Árbol que nace torcido, nunca su tronco enderece.</a:t>
            </a:r>
          </a:p>
          <a:p>
            <a:endParaRPr lang="es-E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BIBLIOGRAFÍA</a:t>
            </a:r>
            <a:endParaRPr lang="es-ES" dirty="0"/>
          </a:p>
        </p:txBody>
      </p:sp>
      <p:sp>
        <p:nvSpPr>
          <p:cNvPr id="3" name="2 Marcador de contenido"/>
          <p:cNvSpPr>
            <a:spLocks noGrp="1"/>
          </p:cNvSpPr>
          <p:nvPr>
            <p:ph idx="1"/>
          </p:nvPr>
        </p:nvSpPr>
        <p:spPr>
          <a:xfrm>
            <a:off x="0" y="1214422"/>
            <a:ext cx="9144000" cy="5643578"/>
          </a:xfrm>
        </p:spPr>
        <p:txBody>
          <a:bodyPr>
            <a:normAutofit fontScale="92500" lnSpcReduction="10000"/>
          </a:bodyPr>
          <a:lstStyle/>
          <a:p>
            <a:r>
              <a:rPr lang="es-ES" dirty="0" smtClean="0"/>
              <a:t>Moñivas Lázaro, Agustín; San Carrión, Carmen; Rodríguez Fernández, Mª Carmen. Genie: la niña salvaje. El experimento prohibido (un caso de maltrato familiar y profesional). </a:t>
            </a:r>
            <a:r>
              <a:rPr lang="es-ES" i="1" dirty="0" smtClean="0"/>
              <a:t>RUA. Repositorio Institucional de la Universidad de Alicante</a:t>
            </a:r>
            <a:r>
              <a:rPr lang="es-ES" dirty="0" smtClean="0"/>
              <a:t>. 15/02/2013. </a:t>
            </a:r>
            <a:r>
              <a:rPr lang="es-ES" dirty="0" smtClean="0">
                <a:hlinkClick r:id="rId2"/>
              </a:rPr>
              <a:t>http://rua.ua.es/dspace/bitstream/10045/5666/1/ALT_10_15.pdf</a:t>
            </a:r>
            <a:r>
              <a:rPr lang="es-ES" dirty="0" smtClean="0"/>
              <a:t> </a:t>
            </a:r>
          </a:p>
          <a:p>
            <a:r>
              <a:rPr lang="es-ES" dirty="0" smtClean="0"/>
              <a:t>Wikipedia. Genie. </a:t>
            </a:r>
            <a:r>
              <a:rPr lang="es-ES" i="1" dirty="0" smtClean="0"/>
              <a:t>Wikipedia enciclopedia libre</a:t>
            </a:r>
            <a:r>
              <a:rPr lang="es-ES" dirty="0" smtClean="0"/>
              <a:t>.15/02/2013.</a:t>
            </a:r>
            <a:r>
              <a:rPr lang="es-ES" dirty="0" smtClean="0">
                <a:hlinkClick r:id="rId3"/>
              </a:rPr>
              <a:t>http://es.wikipedia.org/wiki/Genie</a:t>
            </a:r>
            <a:r>
              <a:rPr lang="es-ES" dirty="0" smtClean="0"/>
              <a:t>. </a:t>
            </a:r>
          </a:p>
          <a:p>
            <a:r>
              <a:rPr lang="es-ES" dirty="0" smtClean="0">
                <a:hlinkClick r:id="rId4"/>
              </a:rPr>
              <a:t>http://latierranoesredonda.blogspot.com.es/2010/01/genie-la-nina-salvaje.html</a:t>
            </a:r>
            <a:endParaRPr lang="es-ES" dirty="0" smtClean="0"/>
          </a:p>
          <a:p>
            <a:pPr>
              <a:buNone/>
            </a:pPr>
            <a:r>
              <a:rPr lang="es-ES" dirty="0" smtClean="0"/>
              <a:t> </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DESCUBRIMIENTO</a:t>
            </a:r>
            <a:endParaRPr lang="es-ES" u="sng" dirty="0"/>
          </a:p>
        </p:txBody>
      </p:sp>
      <p:sp>
        <p:nvSpPr>
          <p:cNvPr id="3" name="2 Marcador de contenido"/>
          <p:cNvSpPr>
            <a:spLocks noGrp="1"/>
          </p:cNvSpPr>
          <p:nvPr>
            <p:ph idx="1"/>
          </p:nvPr>
        </p:nvSpPr>
        <p:spPr>
          <a:xfrm>
            <a:off x="323528" y="1052736"/>
            <a:ext cx="8229600" cy="4525963"/>
          </a:xfrm>
        </p:spPr>
        <p:txBody>
          <a:bodyPr/>
          <a:lstStyle/>
          <a:p>
            <a:pPr algn="ctr">
              <a:buNone/>
            </a:pPr>
            <a:endParaRPr lang="es-ES" dirty="0" smtClean="0"/>
          </a:p>
          <a:p>
            <a:pPr algn="ctr">
              <a:buNone/>
            </a:pPr>
            <a:r>
              <a:rPr lang="es-ES" b="1" dirty="0" smtClean="0"/>
              <a:t>El </a:t>
            </a:r>
            <a:r>
              <a:rPr lang="es-ES" b="1" dirty="0"/>
              <a:t>4 de noviembre de 1970 </a:t>
            </a:r>
            <a:r>
              <a:rPr lang="es-ES" dirty="0"/>
              <a:t>unos </a:t>
            </a:r>
            <a:r>
              <a:rPr lang="es-ES" dirty="0" smtClean="0"/>
              <a:t>asistentes sociales </a:t>
            </a:r>
            <a:r>
              <a:rPr lang="es-ES" dirty="0"/>
              <a:t>de Los </a:t>
            </a:r>
            <a:r>
              <a:rPr lang="es-ES" dirty="0" smtClean="0"/>
              <a:t>Ángeles encontraron a Genie.</a:t>
            </a:r>
          </a:p>
          <a:p>
            <a:pPr algn="ctr">
              <a:buNone/>
            </a:pPr>
            <a:endParaRPr lang="es-ES" dirty="0" smtClean="0"/>
          </a:p>
          <a:p>
            <a:pPr algn="ctr">
              <a:buNone/>
            </a:pPr>
            <a:r>
              <a:rPr lang="es-ES" b="1" dirty="0" smtClean="0"/>
              <a:t>Tenia trece años</a:t>
            </a:r>
            <a:r>
              <a:rPr lang="es-ES" dirty="0" smtClean="0"/>
              <a:t>.</a:t>
            </a:r>
          </a:p>
        </p:txBody>
      </p:sp>
      <p:sp>
        <p:nvSpPr>
          <p:cNvPr id="13314" name="AutoShape 2" descr="data:image/jpeg;base64,/9j/4AAQSkZJRgABAQAAAQABAAD/2wBDAAkGBwgHBgkIBwgKCgkLDRYPDQwMDRsUFRAWIB0iIiAdHx8kKDQsJCYxJx8fLT0tMTU3Ojo6Iys/RD84QzQ5Ojf/2wBDAQoKCg0MDRoPDxo3JR8lNzc3Nzc3Nzc3Nzc3Nzc3Nzc3Nzc3Nzc3Nzc3Nzc3Nzc3Nzc3Nzc3Nzc3Nzc3Nzc3Nzf/wAARCAEAAKgDASIAAhEBAxEB/8QAHAAAAgIDAQEAAAAAAAAAAAAAAwQCBQABBgcI/8QAORAAAgEDAwMEAAUCBQIHAQAAAQIDAAQRBRIhMUFRBhMiYQcUIzJxQoEzUpGhsRVDJTRiY3OCwfH/xAAZAQADAQEBAAAAAAAAAAAAAAAAAQIDBAX/xAAkEQACAgMBAAICAgMAAAAAAAAAAQIRAxIhMUFREyIEIzJhcf/aAAwDAQACEQMRAD8A8wucm4n/APlb/mmNBGNatPPudanJpd8ZZCLSc/Nj+w880xomn3aaxbGS2lUB+SUPg1l8Gl9KeYH3pSf87f8ANNaFzrNiByffTH+tQmtJxLLvhkHzPVT5pvQIHGtWZKEYnXqPupfgfJe/iWu3VbYf+31rjWUc+a7b8TUzq9uBn/DJrjShBzTjxA30ajH/AIJdAHBM6Um0e1ipqwi2jQpiSP8AzK5pWUq0zOOVzSTKo6n8PIx+Yv2MmxFgyT/endZsbSUokUBaQY+eBjGetUfpjWrHS2vFuldkniCYA+66VNR0y90/9M4dwQFj/d9CpbaY9ecObvbiG5aeHd8nGSwOAMfVUjzyLGURvgf96e1i3W0kWIYyRnIPP96q5mWQjbxgdKpIiyL52hs1E5jVWIHyGRW40dzgA5o/tB2cB+EUY+6sgVLFm5HPanYUiSF3ZQW2/H6NDwDE7KoHy696HGxb77YFIEYZpMkDjzipKSAqnJQ8+OabkjghkdCxCbQQcc5oBl3su8/BcgDzSKojfOo9r23/AGjkUzpVvJqN7FbxttBOWJ6YpNo0fCxg7ic5+qdS5SylD2Z25j2tSfg4/wCRmoxRWlxMquMq+0Ac5HmspTG+EgYznrWUox501k4Xw+gY4Lkn96gdvjRlgmxkyJnzsFMRg8cdqmFNbao57EJLJz+4QMftBS76cxwwgttw5B2cg1bFDnNT2ZPFDQWUr2Dzur3VrbTSYxkrnihtpMGcHSrVs8ftFXvt47cgdBWFDt4I69TS1YWcrf6bp1payPc6XAsK/Jh2JryPVrhJrmV4oUjQscKo6CvRfxJ1U+5HpkR/b8nx3rzFkaQuSCajxmkFyxVhkmmLaaW1ZZY2KsDwRUMKcMO3WozSbhgdBTfRq0TnkkmkLyMWZuST3qG4KMsu7kVAO2wKfNFVsqwcYXyKKJk+kFkYSkQf/wArYkcphV43HJPmowsFJIOCemKaBhWEMwIcMG+uKGxJAFcqvLcdcVGI75ckEj6om9PakZ4+XJ2k9qxpRCqiHHyX5fzQhmO5Mh53DpyaiVLLkHJPQCsSP3JA2MA88Vjbbe73RMWA6ZFAiTz5hRMbSo4x15rURAgLMgJJKqT1rJokWKNgxMrZLDHSpW5RIjuHIOVBopARs1xMofoGG4GsrbTIJSVByV5/msoGfRisccURWOaHEG2nJzUsN14NaMgMGzxWj14JGKigfP7RRNrYztPWkJmMTjOTnFaZm84rZRj/AEHjpitYOdoB8nijwZ5L+JFrNH6iL84mQEY7Yqhs7CQPLE6H5AFTjrXpvr+xY2tteR8SRPjJGeDVRrXp3UIrSGSGVVJxzjAxiubPJpnT/HVo8uvLSa0dkkUjmhWriO4R2UMFOcHvXcXPp+eOykn1KQEqpKAHrxXFJCzNkDnxVwntEMmPV2h3WI42ug1v/WgLAf00klvIcLkDOSatLrTngs5LoSgvHtyvkGkJmBjeRHKdNgx1qoXRGWrVAYoQCdrDcDxzRZHhkSPcSGBJallQuB1zz0qcaGMhWjHyHU9qGTHgSBVZGWcN7Z+S81CbD7RGmcDpR5yVjAX5LjgntQIJTFLvU4Y8YFCBowTTWcqK0e0hejDqDU2h/wC8zZJ5H1Q7yZ55N0ud4GOfFEtJd+IgMnx5o/2QESI3IVg+0A4pWdQsm0MW56miXUziTavw28bQOmKj7Ty7fdVgDznFJDIjfApcKM9MmsrZce2UbnHNZVDPQ4vV+pKxA5HXJFP2vq/USfmq4H1VD70KpuyMdsVu3uoJeh2Y7Gufv2a2vo6639YTDHvRjJ8U3F60Cqd0X8Vw8txFC27bu+h3oFvf+8WVl2EE9aalP7FUT0uD1rbFfnEw47U1D6v0uQ/Isp6civM45T+4nj6rbkuMr8QT1NG8wcInqE/qDRLqIRTurrkHBFV3qXXbKfTiltdKqryVA5P0K8+90pgnp5qq9R3BW2jWNsMz5yKG5T4xxUYO0W+r6nNdI0JRo4x8VDHk1WaNod1f3Jjtk2qpyzntVtpsdheeg5ruUr/1GK7XDsx3FcVetPPZ+jFktQIp5otxnA5PNTFavVm7bnG0L676c0m09MvJPdSNqDAkoOBxXmJx7YAOcjpXTz6lNLYXC3TmRzGzBm6ngDrXK5wo/it8XvDHKmo9LD8/G8MMLQJGIs/JBy381G6Im2sowOxFV5NEhWR2WJCfkcAVrqmc9hYyBKfc/wAMfdCkRCFZMcHJ+xR1tpVSSN4dzt+1vFEltEd0CEjCDOKytJlpWIyShycrgE5/gVu3hkMoaAkBSDmmJtNaJAwbIIJzihwyy2e8L/3BjkdKeyrhWjDXSKJFlwHZwQc+aGZmUbd2DjG3xRYoZZIz7gII5zii2GnMYjPcpgjJC+RU7Jej/G2Je2A/LDp4rKLHHL+cEn5ZmQHcEHcZrKakJ4nY8JAU25AFYkzY25PHeoNZzjjHPjxREtJN20EmppGKbMYljgyNx99K2ykjG44PemFtAqhhlm/qB7VFbaSQnap4o4FsHH7y8I546ZNSkmmJKmYgeB0NETT7twxSNiucE+KLHo128Zc4GPJ60cHsxOSWVwAZSABjrSWphwkKM2QCe9dFDockyg8bscjPSkfUVgIbASLge2woVXwdsN6cUS+n9WiW0kkkXa/urnagzXpVtB7/AOETgKDIsbAH/wC1eYenrm9h0nU4LZJPZmVRKyn9oz3r1H0WHvPQsqI6mOGV94PcYzQ2lM3jbxnA+sdKXSdO0mNXJe4tzJIMDjNcbKoUjBrrPxD1dNS1pUhAENtEsSEfxXJXBzjFbxRjNv5BMcMRRLaXbPE2cbXB/wB6E3Iz3qI4pmZ017b6hcS5t1QRnoA3WpR6BdlVe4lVd3G1Tyal6YvXuh+ScFpRzGQOv1V46zmZAIjlelcmS0zeEkvRIWLG32MpRYwMg9wDQJre1iWW4ERmbdiKMrVvMypIYLhikmMkZ80BSYWKjjuKwSZ0LLGuoSka7jEDmxADfuBP+1DuZSskqe0FkdQExzg96tvzbNgMCQOaJbSfqo6xqTuySR0o/wCg8n0c5FcpZxyi4DmbdtRMdqyunvvy0k5nMCM27Occ1lVaI2kVCWjFgx6sQCfNPNpcaFwZNr5BABo/vxNvUnBVdx4qM0wfb0bbg5A61W7OZIKukxBcGT9TyaNBYIsbPH1PGfFB90z+6QSHPOf/AMqWSyKoyqEdM4qXJlxSvo/b26e20eG6bmHmozaUdqtEOCCMMc80o0tzGRjO3cATntRdTuBEbY2ztKCT/Y0r+x6p+BGs5Pay0ezJ25FVHqLTpY9HuP0wQE35/vVgmoTbE908Eng1mp3csmj3MUijDQsARVRfRMo/QlhcanputW0Nz7eLcSbMHL4r0X8ObeVfSeqRRsuZGIQN52c1456c1a80y+WSyYh5E2OB/UD1r0LSdNurn0/OdPvLgH3S9wijGzA7GtZy1dmmKO6qzzzVoZfzEhkAEgchsfVVTnjNXMkEqPEzhzulIO7+ap7mNoZ5IpOGViMVpjyWGbEoRVA+h81Fhhula3HoDRFGeT1rc5Qthd3Fjcx3NuSrocg16JpV+17Zx3so9snrnvXnP9JBNd5pNza32hw53JIF2NjpxWOVWiougl3bxXUxlMuGJBODU5oEWbbvyanb2kEkhHvqgUgVO4SASMyyhvPHQVgvC5Nik0Rikwh3L0BBrcbSwjeM/LgAeM0QRRO24s20J/vR/dt3UJE2fbGOnU1AitlLPIW2MWxgfxWU8UBTeZAAOv1WU6K6XdzpKvdRiMqoK7WBH7q0dMijYK2GfqBVg93F7wkE8a5UEKetRWSKLBmI3E53fVRY9Ra2svbKxSQ8qckr3pNrXczlVyrEkfVW51K0EzSRTbnOSD5FU9xrccTjbAdijAOOuaaYqBSKSCSCUBC/3oBUwy+2y4Iyc+KLLq/u3BSNdinDdKUluWuHZmQjP9R8U6sXhkkkZY5PCjp91zvqHVykJtLVny3DuRxjwKv092QnahYDHJFOeq9JiX0zgRKJuCPjzuNVHj6NK/Dz7QpIkvGMpO32X28f1Y4r2r8IZUl0TUWk5zIMnvyvNeNG0XTNQhS4YFnjJz2BIo9jq+paek8dncyRIwBcI2Ae1aTX7JmmJbJxOj9Wwpb3ssUMitHFORu/vXN+pLRFxdo4b3XwahbST3Ant7ksxlOdzHndW7WKbUIpbOXCvC2R/wAVkuSs6ZR/roQ0fSbjV9Qis7VcvI2M4zgea7H1P+HVzoWmi8juhOiY9wYwRV1+E2lJZNPe3C/qsxjjPgDrXfepPbudEvIXIO+EgDH1xXSsibOb8D1s+dI7C4nciFGcDjIHSup0a0WxsxBcN8ixY4HQUz6XiVtKf47m93nH8U8yISzOAWXpxRkfwc1ULxe0rFgcAvjn+aHNNGJJeSASelGeH3BhDgFsgVNbaQkRtEjd93cVmvB2V63T42qcqO1D/MvliEAJPUdqtRaiQt+moJ6AUt+QZh+mm0AnJNKkFiP5lySoU889ayrBdPkYH9P5D761lFILZKW4cOCQD2qMmoSyOIGQngBWX/8AaqWvPkOoIxz1ov5xCpYseTwR5paorZlgLtY3JVBlPianJdiQByu5BgAGkAUY5ZSdwrJw8LiPDRxk5zmjUTY8ZoveG2PaXHP1TH5mNV24ypNUDSZDbp8gHk+KNE5faM5wOvmimKzoNOnWTUY0B/SJGT5pvX7n32jik4xOcDpwOlczDdtEw+W1lORTV5ezX2Gym5SSR3NZyu0dGFqhPVLaO61PTBChdjNtOR2zSPqWzjs764/Lk+3JJjGOM9TVxpZRbxJ5VYJCCQ/+XNKa3cCS6sVyCJJDKc9wacpvaisSq2UEMjmZvlyVBHHirnRbf85fJcpuDMhVx0yRRYoAZrbAUA7lyR4NO6U0dlfndhQkoznweKlyVnUttaLm21OWyt70QxBI7aH44Ofkx61d6trfs6XcNKv7IIiSfJWuOu7+OOz1MhPcEjKD4ABqr131Ub6wltEt2jkkSMNz2UVOO2ylJV0N6OvdtteLtztIfH1VyWSXcwX4HgjFcZ6Z1H8pqOCoKyoUP89q6qJtu5wXC9xiuvIqPMyO5DsaBLiM7SUQHOR2qTlUkZ3IVSeOe1LLdRSKBlizHBPasdIE3CRtwPk9KmyKDu5DYUKpxkEUASusY6sucmoLJuAwo4GDjvUAW27NnAOT/FIBxJCQXHUrhc9RWUu5EbAFjs3EA+RWUAUjRxnBWQZ8UNEGz4gFv4rIzHuJVgMnpQxcJ7hwevSqoQV47hce02UPDZNEkJbakxLgYA5oayP7hxgjFAnZpDuRDikkFjZgiRWAGxXA3c9TUJojt/SlVUXsTSMhlGPkePuts52g9TjmqoCRhcyZM24HuKsbOFeolHIIYZ7VWLKVAGKYsVaW5jQDAduuKTC+j2qTG20dLaMlXuDk8dqodWZxqMSKWzCiqDV/qrLe6uxQZggXbwM8iud1B5WuhO64yc9O2axjV2d0XUaDPfzqqH3SCrZAA80G6uZnuHYFiWUHk1Kdz+XDbQSQRn+DUZlZvZOQCwxkfxVJKzZPlWdXHYudNKykBZoydv3XGxqfeB75Kkn/AErubSKW40u2dEdi0eCx4HFctBaKYrgsBvSXn/Wog9W7M2lLiIx6PcT3FtJZqCHUMTjgEHmr+V5gcbzgH5VY6KWh0P8ANADbbS5wP8poOoy26X6m1cNHIm9h2+wav8lumc88ddAIUTJUkBj0x2pW5llaJwpY+fuiXFwm4iPBXIOPFDa5hmyhRlGeKtGDEfcuUbALgY54o8V9OkmWBKgYwaZMqKvIBB7ml2kVnYNwvYLRxiDPqY9pd0ZLFsY+qyhGVY5EZgGKqKyigKgwTpgoxIraQSKgPRu1FurjBj9sfT0GWUp2arAND7iEK3Mh+6Ow/T2s2PIzVbHP1Lct0oqTEKQOc8UqEMHb+xCCexzUPYdtp3DHgVGDfzhQdnisaRwMlcA96YE/a25ycHtRXYwRxtE53e4AKHHM7AbjwOuRTF1OiQ7doPPGKmfhcFch7QLjbeykrlZAfccDIrNbhRbwqoG32s8/Zqw0jTxFpSvASss2SR9VzesNcnUyrMxKqq8fzXL6+HfKI+bKCS3YsgzHNg+MMtDeBItPWYooaOQDit217Olvfu+10DIfkMcikp7ySeC4QFVXdvIHjrT/AGKWux2NhcKulSM8mFilKgHoAea4yG5InukUA72JBJ460XSnmvEljUsVyrcnjNKyxi21F45Dkq+GI+6evek3UuFl6du5bkTWT72WaIjaOmRSAmltleGQEOkm37xRtNvHs9SBhUIqSA8+DxTupq0WsmQx+4JU6gcZq1yXhOWPHbERejG7Zt45+6K0kyRbvb+LDPmjtCvtNmIHJ8VDe25UY7VAIxmtjhaF4WdpgJY22HxUkR2OVxycYJ6U0Dugj2cLu3HnnFBkXLBC5VW5BApiNfl2kB3SqrZ4GayhCDbK49whgcYNZSASQl0AAC89DTcsaso3EvkUshBUd2osKFSNrZx0BNMCKRxEAlOD2ogtcRkxD5eGqZWJUzIx3t0Udqkjb4SgOCp4JosDVnaSPnc4Ud6ahsyy5Dq2OvHWpxSLFHjeruVH9PepzT7VUpCy7v3EVNjoH7UYhMbBcsDkjtT2j+njqtxCAWEUZ+bjsBSKbdzsu7AHIIrufSQjtNIaRyA8xOc+KmTo0xxt0V2tWtxZRyzIP0YgFRo/P8VxsMrrcmWT5MDuYnjmui9RSXEgLW8jCIHJGeMiqoTxyWsUdxEuWYF2HU1zqNHam4h7CC3l0G4kuB8nZiOOviuehmj3NtTgwgdOpxXf22nWbaVD7UsgjILNgZAz2rjRpTCQlYpWjXdnPGRniri/gHkt2b9LrcTSSQ24JYqDgfVNazojW90WkkXdJHvwDk5FQsxLpozbTbWmUjjsM1p53JX5MzD4kk8mrabdoxnkV9NSQwLKGQEuyYYv0pqWZMLJJIzOVI47fxS7tNNGqRLuZckZoTfqBTKMFcDIFWomM8rl0wXUygqSWHYk0upkZmMp+XY0wVRU2AMSG89q07BAhBOc4ziqM27NRHEgOw8LgUYkIo3AscZ6ZojkuHZCoIHAUc1GN7iVgnBGM/ZNAgFzE0sxYDG8bj9VlSIlttxmjb5+O3NZTEAZISu0rzngCt74BD8VICnBb7raxFpYif8ADc8MeKxLN33oeNuWA8ioT+yqIFSUV1XP2aJBHKTll4bpQ44nIZIpABtJ5NFd3hgjIkGSORTAkmUyXIBU4UU0tyoKbDjzu80nboskUjzPllXIHk1B5QFUbMkH+woAcaaEuQ+dz8fE8GuyZfy1nDCONsY/4rhbWGS4voAFXLOOAfuvRNZTYnbOAKyyKzfA/wBjlNWuN8KW8IbnqBVa4WQKVIVgduDxTN+JBcbtwUEdT2pC5MXxEDlmA+RohGkVnnbo9H0x4rbRreE7f8Mf3NQ1ZYY7JwgXJU9BVB6a1BJ4ESXLSR8Dcav7lROQGXgjBAFTG1KjdU4I4dLuJ/jIgKDgDvSMkq+64TcgBJ5pnXtHl068ZOdjNuRhSaxTM/6mQCMhmFdWtHnzfQtrqDH4pJhlHIx2owu3dWURB1J6GgtZJKwRXPvP44zS4X2nwCwKjFTQro29yJozGseGRslhW4bpJYnQr1IwRQ3k25KnOeOmKJbNA7Ro4CJuy7LToLCxNHGS2Sr5PANbW6ZW4ypI/vS0joJGMaHYrYHkitySCYuNu0Z655oCwk00kcZw+4P271lQVWkcOQ5VBjC1lAht439r3RIpUZAUHpWW752qWYAjaSfFJRTSQS/tDKDkgijfmH27tmM9vqoKsxo1jYKhLc4yR0qSRxLKoZvjzk1qCRmuJSgG1sYokwWJlUBWz1x2NAcMneMQKvt4kJwCB1FDVmJKKqhe5aslmL43AgBviK2zSDBiTtzTFZZ6RBG95bGHcMSqR/rzXZaoN5JDHOe/auK0eWSHVbQOf3MO/mu31M4BAHPJJrKT6dGFHFa2m+dIl6ngY71RmN4HJYdDjFW99dOt3JhehBDeKXiU3GCPk3OTWsfDPK7YPTLiW2nEwGE6EE13NvdCRFkBJUqD1rhJTgMpUnHGAauvT96HjELMRsHQ+KyyL5LwTp0y812L89pkm0H3YvkprkLzUJ7rY7SLhRgADFdvb4/q+QZcGuB1Gxkt9QngQfFXLD+K3xvaIs8adgnD+5uMmAPHaoSSCNWc8g8Kd1CKuBjOHzyDQWO1tr4OKdGFho0LpvaTHHcUa2hMrSflsDaM8nrSabzwqkrnp91f6Z6YvrpDIQ0AJxz1xRTArEsp+SGViRn4npVjpfp/UrokGIIucl27iuh0z0lDavullZ2BGMmr+S5igHLBQBjFVQrK3TfTNnbwbbhmkdhzzxWVq61WSQlIFKgdzWUWOjzmK5IUq6BuODjpWfm5FztK+MYrHMfDIMEjBweK0pjI5UZqKEMRXTLIXbAP0KY+TIZ5CBu6DzSSRoW/VDgHPSjSFZIwm7lSAOe1KhhA8ZOA3y+60qszZWTB7+DS0ihT8SQPP3WRFw3JOKKAudMQC/smaQFhKpI/vXdax8UY9iOa860syC/ttsZdzMuAO/Nena7YXW0L+WkBI5GKzlHpvikl6ec3ZL3EucKS2AaNbRi3VZHyIz8S/wBmkZHKXMxmyjhyNp80K4uDM2yWVgAeF7ZqzKXWHCIszZbapJx91uyL2t3v6gnBH1SkcjYzgnB4NEik3Skk5G7+MihqxJ07R2ttOGjXpnjBHiqT1SCuoJNFgCVMZ+xVhpiySQbkTcP2/EZxVnd6EZdI/PXcLbbU7lU/1VnitSo68jUoHAPaXF1KTBE2TjOR/vT1r6bu7z9qhQv7ieKuf+t2sO1DEAMYwp6Chr6iVVf2OHz8RW/DjosNO9MWllGrTfJhjJPTNPy65awOYkfJx27VxN3r99LlXlJUnOAKViuojKHcMeRkA0bV4FHUarrVx7JMR2jp/NK294J1ieZsFhwP4qsmuIZhKzb1UcxqeQagksO0OVYuB8fANLZgW7alEAVH7xxj7rKofejZ5CpyW+RPg1lGzHwTtSpMizKOUIH0ahEEHGTnsc1glQNwSCeDxW3Mage0QccEUCo2zEdWzUFVckk4z0A81r3gAcDBrbyxkLlDk96dAEi9swSFyQ4OQPNatTG0imTOzuM0Bj1AGPGe1RMqJgkjIPK5xmlQHoHoz0ze32uWF1HbyLYLKGM2eDjmva9Te1nt3HugsoPKHOD914dpv4jwaPpSQafazK6oVKO+Vz5rk7T1XrMVzJLBeyxvOx3ANwc00iqLHVLV0up2bn9Vssf5pMLuzJz8P/TwaWlu5yzpcSOxY7jz1NRS5YKqoSPOe9BLDJhmbe7AY7dK0su04A3Af71pZcHsfqoCTZKrFgFB5zSA9X/CGNpobmK73RIQGTev7jnsTXoVzYWAtpY55RIsqlcdeteezesdM03R4WguI5owowgwfl3H1WX/AKwsZdDXU9EljguAmZYHOVz/AAafEP8AZnCavp8NlqlzayNt9tjjH+1VRiRZyqSFs+K3Lqdxql7Pd3IBeXByBgChyRMHOxhwcZFBIaMbN68HIwMihgRZ5HOOSPNHjjljQe6MxNxu8UJrTfHmN9uPPekBP34mATBxjkipwqzAm3VW2dSaEI2WM7Y+M4/ms3TFdkY2Ac5Hf+aQzcNurF2lIjA6msqRiYxkOH54OKymgK64tJPzJC59rqGrc1kqShA5yMEkdxRjJNEo+JKHjHWl2aR3ADEZPQ8UJsaCSR+3I3wO3sSOta9ospIbC+KlckBlVGLg9Tnoago2tscYHinYmSQBXDhQ3nPer6913Tr2O2juNBtVEa4Lx8FqpYht+IZf78UVoJISCURieAFOaTZSTN3F7p2QlrpKRH/MxyaTmiETIAq7zkkjtTbqzRqpUIzE9ulTAVInjI3SbgQSO1G4VZUhJXZ2OeDyaObdEQESbjjp4o0wY5VT+4dBS6xybwpPJ807JompC7Tg4IxRVsYbhn23ioQm7EgwT9VFIZZJlhZsnOFwfNDkDrIyMD8CVJI8UWBuHT/ciL/mEXnoa01pDETtPuYPPiiWkMtzIEiU4xyabaExIIZEVhuyGWiw6KS3LEKG4C8AKOMVBJ2L4HGBkijmIl2Cr8ev9qAIgshOeSMCmIZS7O1c9M9KlLdMXCjjIpQKCc5AVTjmiGBw47luV/ikA1bSYU7sY5xzWxJ8SzHac8fdKMJsnbEQO/1U4VZ4yjE5zwMZzSoBy3DvMG5Ix+2sosahriOJpEVG/qB6VlS6Cm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13316" name="Picture 4" descr="http://4.bp.blogspot.com/_yd9OLN_xAiw/Sz8M218rqjI/AAAAAAAAIuk/TF8lhNoTcF8/s400/1.jpg"/>
          <p:cNvPicPr>
            <a:picLocks noChangeAspect="1" noChangeArrowheads="1"/>
          </p:cNvPicPr>
          <p:nvPr/>
        </p:nvPicPr>
        <p:blipFill>
          <a:blip r:embed="rId2" cstate="print"/>
          <a:srcRect/>
          <a:stretch>
            <a:fillRect/>
          </a:stretch>
        </p:blipFill>
        <p:spPr bwMode="auto">
          <a:xfrm>
            <a:off x="6084168" y="2746300"/>
            <a:ext cx="2448272" cy="3730701"/>
          </a:xfrm>
          <a:prstGeom prst="rect">
            <a:avLst/>
          </a:prstGeom>
          <a:noFill/>
          <a:ln>
            <a:solidFill>
              <a:srgbClr val="FFC000"/>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ENTORNO FAMILIAR</a:t>
            </a:r>
            <a:endParaRPr lang="es-ES" u="sng" dirty="0"/>
          </a:p>
        </p:txBody>
      </p:sp>
      <p:sp>
        <p:nvSpPr>
          <p:cNvPr id="3" name="2 Marcador de contenido"/>
          <p:cNvSpPr>
            <a:spLocks noGrp="1"/>
          </p:cNvSpPr>
          <p:nvPr>
            <p:ph idx="1"/>
          </p:nvPr>
        </p:nvSpPr>
        <p:spPr>
          <a:xfrm>
            <a:off x="0" y="1285860"/>
            <a:ext cx="9144000" cy="5572140"/>
          </a:xfrm>
        </p:spPr>
        <p:txBody>
          <a:bodyPr>
            <a:normAutofit fontScale="40000" lnSpcReduction="20000"/>
          </a:bodyPr>
          <a:lstStyle/>
          <a:p>
            <a:pPr algn="ctr">
              <a:buNone/>
            </a:pPr>
            <a:r>
              <a:rPr lang="es-ES" sz="9600" dirty="0" smtClean="0"/>
              <a:t> Nació </a:t>
            </a:r>
            <a:r>
              <a:rPr lang="es-ES" sz="9600" b="1" dirty="0"/>
              <a:t>el </a:t>
            </a:r>
            <a:r>
              <a:rPr lang="es-ES" sz="9600" b="1" dirty="0" smtClean="0"/>
              <a:t>primer bebé </a:t>
            </a:r>
            <a:r>
              <a:rPr lang="es-ES" sz="9600" dirty="0"/>
              <a:t>y a</a:t>
            </a:r>
            <a:r>
              <a:rPr lang="es-ES" sz="9600" dirty="0" smtClean="0"/>
              <a:t> </a:t>
            </a:r>
            <a:r>
              <a:rPr lang="es-ES" sz="9600" dirty="0"/>
              <a:t>los </a:t>
            </a:r>
            <a:r>
              <a:rPr lang="es-ES" sz="9600" dirty="0" smtClean="0"/>
              <a:t>dos </a:t>
            </a:r>
            <a:r>
              <a:rPr lang="es-ES" sz="9600" dirty="0"/>
              <a:t>meses y medio </a:t>
            </a:r>
            <a:r>
              <a:rPr lang="es-ES" sz="9600" b="1" dirty="0" smtClean="0"/>
              <a:t>murió </a:t>
            </a:r>
            <a:r>
              <a:rPr lang="es-ES" sz="9600" b="1" dirty="0"/>
              <a:t>de </a:t>
            </a:r>
            <a:r>
              <a:rPr lang="es-ES" sz="9600" b="1" dirty="0" smtClean="0"/>
              <a:t>neumonía</a:t>
            </a:r>
            <a:r>
              <a:rPr lang="es-ES" sz="9600" dirty="0" smtClean="0"/>
              <a:t>.</a:t>
            </a:r>
          </a:p>
          <a:p>
            <a:pPr algn="ctr">
              <a:buNone/>
            </a:pPr>
            <a:r>
              <a:rPr lang="es-ES" sz="9600" dirty="0" smtClean="0"/>
              <a:t> Al año siguiente, nació </a:t>
            </a:r>
            <a:r>
              <a:rPr lang="es-ES" sz="9600" b="1" dirty="0"/>
              <a:t>otro niño</a:t>
            </a:r>
            <a:r>
              <a:rPr lang="es-ES" sz="9600" dirty="0"/>
              <a:t>, que </a:t>
            </a:r>
            <a:r>
              <a:rPr lang="es-ES" sz="9600" b="1" dirty="0"/>
              <a:t>murió </a:t>
            </a:r>
            <a:r>
              <a:rPr lang="es-ES" sz="9600" b="1" dirty="0" smtClean="0"/>
              <a:t>dos </a:t>
            </a:r>
            <a:r>
              <a:rPr lang="es-ES" sz="9600" b="1" dirty="0"/>
              <a:t>días </a:t>
            </a:r>
            <a:r>
              <a:rPr lang="es-ES" sz="9600" b="1" dirty="0" smtClean="0"/>
              <a:t>después.  </a:t>
            </a:r>
          </a:p>
          <a:p>
            <a:pPr algn="ctr">
              <a:buNone/>
            </a:pPr>
            <a:r>
              <a:rPr lang="es-ES" sz="9600" dirty="0" smtClean="0"/>
              <a:t>Tres </a:t>
            </a:r>
            <a:r>
              <a:rPr lang="es-ES" sz="9600" dirty="0"/>
              <a:t>años después, </a:t>
            </a:r>
            <a:r>
              <a:rPr lang="es-ES" sz="9600" dirty="0" smtClean="0"/>
              <a:t>tuvieron </a:t>
            </a:r>
            <a:r>
              <a:rPr lang="es-ES" sz="9600" b="1" dirty="0" smtClean="0"/>
              <a:t>otro hijo</a:t>
            </a:r>
            <a:r>
              <a:rPr lang="es-ES" sz="9600" dirty="0" smtClean="0"/>
              <a:t>, con </a:t>
            </a:r>
            <a:r>
              <a:rPr lang="es-ES" sz="9600" dirty="0"/>
              <a:t>los mismos </a:t>
            </a:r>
            <a:r>
              <a:rPr lang="es-ES" sz="9600" b="1" dirty="0" smtClean="0"/>
              <a:t>problemas sanguíneos </a:t>
            </a:r>
            <a:r>
              <a:rPr lang="es-ES" sz="9600" dirty="0"/>
              <a:t>que el bebé anterior: un </a:t>
            </a:r>
            <a:r>
              <a:rPr lang="es-ES" sz="9600" b="1" dirty="0"/>
              <a:t>RH </a:t>
            </a:r>
            <a:r>
              <a:rPr lang="es-ES" sz="9600" b="1" dirty="0" smtClean="0"/>
              <a:t>incompatible</a:t>
            </a:r>
            <a:r>
              <a:rPr lang="es-ES" sz="9600" dirty="0" smtClean="0"/>
              <a:t>. </a:t>
            </a:r>
          </a:p>
          <a:p>
            <a:pPr algn="ctr">
              <a:buNone/>
            </a:pPr>
            <a:r>
              <a:rPr lang="es-ES" sz="9600" b="1" dirty="0" smtClean="0"/>
              <a:t>La abuela </a:t>
            </a:r>
            <a:r>
              <a:rPr lang="es-ES" sz="9600" dirty="0"/>
              <a:t>paterna </a:t>
            </a:r>
            <a:r>
              <a:rPr lang="es-ES" sz="9600" b="1" dirty="0"/>
              <a:t>se </a:t>
            </a:r>
            <a:r>
              <a:rPr lang="es-ES" sz="9600" b="1" dirty="0" smtClean="0"/>
              <a:t>lo llevó </a:t>
            </a:r>
            <a:r>
              <a:rPr lang="es-ES" sz="9600" b="1" dirty="0"/>
              <a:t>a su casa </a:t>
            </a:r>
            <a:r>
              <a:rPr lang="es-ES" sz="9600" dirty="0"/>
              <a:t>para criarlo, para volver más adelante con sus </a:t>
            </a:r>
            <a:r>
              <a:rPr lang="es-ES" sz="9600" dirty="0" smtClean="0"/>
              <a:t>padres.</a:t>
            </a:r>
          </a:p>
          <a:p>
            <a:endParaRPr lang="es-ES" sz="9600" dirty="0" smtClean="0"/>
          </a:p>
          <a:p>
            <a:endParaRPr lang="es-ES" sz="9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459432"/>
            <a:ext cx="9144000" cy="6858000"/>
          </a:xfrm>
        </p:spPr>
        <p:txBody>
          <a:bodyPr>
            <a:noAutofit/>
          </a:bodyPr>
          <a:lstStyle/>
          <a:p>
            <a:pPr algn="ctr">
              <a:buNone/>
            </a:pPr>
            <a:r>
              <a:rPr lang="es-ES" sz="2800" dirty="0" smtClean="0"/>
              <a:t>En abril de </a:t>
            </a:r>
            <a:r>
              <a:rPr lang="es-ES" sz="2800" b="1" dirty="0" smtClean="0"/>
              <a:t>1957</a:t>
            </a:r>
            <a:r>
              <a:rPr lang="es-ES" sz="2800" dirty="0" smtClean="0"/>
              <a:t>, </a:t>
            </a:r>
            <a:r>
              <a:rPr lang="es-ES" sz="2800" b="1" dirty="0" smtClean="0"/>
              <a:t>Genie nació con un RH incompatible</a:t>
            </a:r>
            <a:r>
              <a:rPr lang="es-ES" sz="2800" dirty="0" smtClean="0"/>
              <a:t>.</a:t>
            </a:r>
          </a:p>
          <a:p>
            <a:pPr algn="ctr">
              <a:buNone/>
            </a:pPr>
            <a:r>
              <a:rPr lang="es-ES" sz="2800" dirty="0" smtClean="0"/>
              <a:t>A los </a:t>
            </a:r>
            <a:r>
              <a:rPr lang="es-ES" sz="2800" b="1" dirty="0" smtClean="0"/>
              <a:t>tres meses</a:t>
            </a:r>
            <a:r>
              <a:rPr lang="es-ES" sz="2800" dirty="0" smtClean="0"/>
              <a:t>, le diagnostica una </a:t>
            </a:r>
            <a:r>
              <a:rPr lang="es-ES" sz="2800" b="1" dirty="0" smtClean="0"/>
              <a:t>dislocación congénita de la cadera.</a:t>
            </a:r>
          </a:p>
          <a:p>
            <a:pPr algn="ctr">
              <a:buNone/>
            </a:pPr>
            <a:r>
              <a:rPr lang="es-ES" sz="2800" dirty="0" smtClean="0"/>
              <a:t>A los </a:t>
            </a:r>
            <a:r>
              <a:rPr lang="es-ES" sz="2800" b="1" dirty="0" smtClean="0"/>
              <a:t>once meses </a:t>
            </a:r>
            <a:r>
              <a:rPr lang="es-ES" sz="2800" dirty="0" smtClean="0"/>
              <a:t>tan sólo </a:t>
            </a:r>
            <a:r>
              <a:rPr lang="es-ES" sz="2800" b="1" dirty="0" smtClean="0"/>
              <a:t>pesaba 7,711 kg</a:t>
            </a:r>
            <a:r>
              <a:rPr lang="es-ES" sz="2800" dirty="0" smtClean="0"/>
              <a:t>. </a:t>
            </a:r>
          </a:p>
          <a:p>
            <a:pPr algn="ctr">
              <a:buNone/>
            </a:pPr>
            <a:r>
              <a:rPr lang="es-ES" sz="2800" dirty="0" smtClean="0"/>
              <a:t>A los </a:t>
            </a:r>
            <a:r>
              <a:rPr lang="es-ES" sz="2800" b="1" dirty="0" smtClean="0"/>
              <a:t>catorce meses </a:t>
            </a:r>
            <a:r>
              <a:rPr lang="es-ES" sz="2800" dirty="0" smtClean="0"/>
              <a:t>le fue diagnosticada una </a:t>
            </a:r>
            <a:r>
              <a:rPr lang="es-ES" sz="2800" b="1" dirty="0" smtClean="0"/>
              <a:t>neumonía</a:t>
            </a:r>
            <a:r>
              <a:rPr lang="es-ES" sz="2800" dirty="0" smtClean="0"/>
              <a:t>.</a:t>
            </a:r>
          </a:p>
          <a:p>
            <a:pPr algn="ctr">
              <a:buNone/>
            </a:pPr>
            <a:r>
              <a:rPr lang="es-ES" sz="2800" dirty="0" smtClean="0"/>
              <a:t>Antes de los </a:t>
            </a:r>
            <a:r>
              <a:rPr lang="es-ES" sz="2800" b="1" dirty="0" smtClean="0"/>
              <a:t>veinte meses</a:t>
            </a:r>
            <a:r>
              <a:rPr lang="es-ES" sz="2800" dirty="0" smtClean="0"/>
              <a:t>, la </a:t>
            </a:r>
            <a:r>
              <a:rPr lang="es-ES" sz="2800" b="1" dirty="0" smtClean="0"/>
              <a:t>encerraron en una habitación</a:t>
            </a:r>
            <a:r>
              <a:rPr lang="es-ES" sz="2800" dirty="0" smtClean="0"/>
              <a:t>, </a:t>
            </a:r>
            <a:r>
              <a:rPr lang="es-ES" sz="2800" b="1" dirty="0" smtClean="0"/>
              <a:t>atada</a:t>
            </a:r>
            <a:r>
              <a:rPr lang="es-ES" sz="2800" dirty="0" smtClean="0"/>
              <a:t> de día a una </a:t>
            </a:r>
            <a:r>
              <a:rPr lang="es-ES" sz="2800" b="1" dirty="0" smtClean="0"/>
              <a:t>silla-orinal</a:t>
            </a:r>
            <a:r>
              <a:rPr lang="es-ES" sz="2800" dirty="0" smtClean="0"/>
              <a:t> y en un </a:t>
            </a:r>
            <a:r>
              <a:rPr lang="es-ES" sz="2800" b="1" dirty="0" smtClean="0"/>
              <a:t>cuna cerrada con rejilla </a:t>
            </a:r>
            <a:r>
              <a:rPr lang="es-ES" sz="2800" dirty="0" smtClean="0"/>
              <a:t>metálica de noche. </a:t>
            </a:r>
          </a:p>
          <a:p>
            <a:pPr algn="ctr">
              <a:buNone/>
            </a:pPr>
            <a:r>
              <a:rPr lang="es-ES" sz="2800" dirty="0" smtClean="0"/>
              <a:t>Desde la habitación </a:t>
            </a:r>
            <a:r>
              <a:rPr lang="es-ES" sz="2800" b="1" dirty="0" smtClean="0"/>
              <a:t>no podía ver la calle</a:t>
            </a:r>
            <a:r>
              <a:rPr lang="es-ES" sz="2800" dirty="0" smtClean="0"/>
              <a:t>,</a:t>
            </a:r>
            <a:r>
              <a:rPr lang="es-ES" sz="2800" b="1" dirty="0" smtClean="0"/>
              <a:t> ni </a:t>
            </a:r>
            <a:r>
              <a:rPr lang="es-ES" sz="2800" dirty="0" smtClean="0"/>
              <a:t>tampoco ningún </a:t>
            </a:r>
            <a:r>
              <a:rPr lang="es-ES" sz="2800" b="1" dirty="0" smtClean="0"/>
              <a:t>elemento interior</a:t>
            </a:r>
            <a:r>
              <a:rPr lang="es-ES" sz="2800" dirty="0" smtClean="0"/>
              <a:t>, ya que estaba vacía.</a:t>
            </a:r>
            <a:endParaRPr lang="es-ES" dirty="0" smtClean="0"/>
          </a:p>
          <a:p>
            <a:pPr algn="ctr">
              <a:buNone/>
            </a:pPr>
            <a:r>
              <a:rPr lang="es-ES" b="1" i="1" u="sng" dirty="0" smtClean="0"/>
              <a:t>Vivió en esta situación hasta los 13 años y siete meses</a:t>
            </a:r>
          </a:p>
          <a:p>
            <a:endParaRPr lang="es-E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algn="ctr">
              <a:buNone/>
            </a:pPr>
            <a:r>
              <a:rPr lang="es-ES" dirty="0" smtClean="0"/>
              <a:t>El </a:t>
            </a:r>
            <a:r>
              <a:rPr lang="es-ES" b="1" dirty="0" smtClean="0"/>
              <a:t>padre no permitió pasar al cuarto a nadie </a:t>
            </a:r>
            <a:r>
              <a:rPr lang="es-ES" dirty="0" smtClean="0"/>
              <a:t>y que </a:t>
            </a:r>
            <a:r>
              <a:rPr lang="es-ES" b="1" dirty="0" smtClean="0"/>
              <a:t>nadie</a:t>
            </a:r>
            <a:r>
              <a:rPr lang="es-ES" dirty="0" smtClean="0"/>
              <a:t> en la casa</a:t>
            </a:r>
            <a:r>
              <a:rPr lang="es-ES" b="1" dirty="0" smtClean="0"/>
              <a:t> hiciese ruido </a:t>
            </a:r>
            <a:r>
              <a:rPr lang="es-ES" dirty="0" smtClean="0"/>
              <a:t>o </a:t>
            </a:r>
            <a:r>
              <a:rPr lang="es-ES" b="1" dirty="0" smtClean="0"/>
              <a:t>tuviera una conversación </a:t>
            </a:r>
            <a:r>
              <a:rPr lang="es-ES" dirty="0" smtClean="0"/>
              <a:t>para que Genie no oyese nada. </a:t>
            </a:r>
          </a:p>
          <a:p>
            <a:pPr algn="ctr">
              <a:buNone/>
            </a:pPr>
            <a:r>
              <a:rPr lang="es-ES" b="1" dirty="0" smtClean="0"/>
              <a:t>El hermano fue su principal cuidador. </a:t>
            </a:r>
          </a:p>
          <a:p>
            <a:pPr algn="ctr">
              <a:buNone/>
            </a:pPr>
            <a:r>
              <a:rPr lang="es-ES" dirty="0" smtClean="0"/>
              <a:t>Su dieta era estricta. De ello se encargaba el padre. Tan sólo</a:t>
            </a:r>
            <a:r>
              <a:rPr lang="es-ES" b="1" dirty="0" smtClean="0"/>
              <a:t> tomaba comida de bebé</a:t>
            </a:r>
            <a:r>
              <a:rPr lang="es-ES" dirty="0" smtClean="0"/>
              <a:t>, se atragantaba y escupía la comida y su padre se la restregaba por la cara. </a:t>
            </a:r>
          </a:p>
          <a:p>
            <a:pPr algn="ctr">
              <a:buNone/>
            </a:pPr>
            <a:r>
              <a:rPr lang="es-ES" dirty="0" smtClean="0"/>
              <a:t>Un día </a:t>
            </a:r>
            <a:r>
              <a:rPr lang="es-ES" b="1" dirty="0" smtClean="0"/>
              <a:t>la madre </a:t>
            </a:r>
            <a:r>
              <a:rPr lang="es-ES" dirty="0" smtClean="0"/>
              <a:t>de Genie </a:t>
            </a:r>
            <a:r>
              <a:rPr lang="es-ES" b="1" dirty="0" smtClean="0"/>
              <a:t>fue a la oficina de bienestar. </a:t>
            </a:r>
            <a:r>
              <a:rPr lang="es-ES" dirty="0" smtClean="0"/>
              <a:t>Y ese día fue un asistente social a la casa y  </a:t>
            </a:r>
            <a:r>
              <a:rPr lang="es-ES" b="1" dirty="0" smtClean="0"/>
              <a:t>el</a:t>
            </a:r>
            <a:r>
              <a:rPr lang="es-ES" dirty="0" smtClean="0"/>
              <a:t> </a:t>
            </a:r>
            <a:r>
              <a:rPr lang="es-ES" b="1" dirty="0" smtClean="0"/>
              <a:t>padre se suicidó</a:t>
            </a:r>
            <a:r>
              <a:rPr lang="es-ES" dirty="0" smtClean="0"/>
              <a:t>.</a:t>
            </a:r>
          </a:p>
          <a:p>
            <a:pPr algn="ctr">
              <a:buNone/>
            </a:pPr>
            <a:r>
              <a:rPr lang="es-ES" dirty="0" smtClean="0"/>
              <a:t>Dejó una nota diciendo que «el mundo nunca lo entendería».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t>CIRCUNSTANCIAS EN LA QUE FUE HALLADA</a:t>
            </a:r>
            <a:endParaRPr lang="es-ES" u="sng" dirty="0"/>
          </a:p>
        </p:txBody>
      </p:sp>
      <p:sp>
        <p:nvSpPr>
          <p:cNvPr id="3" name="2 Marcador de contenido"/>
          <p:cNvSpPr>
            <a:spLocks noGrp="1"/>
          </p:cNvSpPr>
          <p:nvPr>
            <p:ph idx="1"/>
          </p:nvPr>
        </p:nvSpPr>
        <p:spPr>
          <a:xfrm>
            <a:off x="457200" y="1340768"/>
            <a:ext cx="8229600" cy="4525963"/>
          </a:xfrm>
        </p:spPr>
        <p:txBody>
          <a:bodyPr>
            <a:noAutofit/>
          </a:bodyPr>
          <a:lstStyle/>
          <a:p>
            <a:pPr>
              <a:buNone/>
            </a:pPr>
            <a:r>
              <a:rPr lang="es-ES" dirty="0" smtClean="0"/>
              <a:t>Primera evaluación:</a:t>
            </a:r>
            <a:endParaRPr lang="es-ES" dirty="0"/>
          </a:p>
          <a:p>
            <a:pPr>
              <a:buNone/>
            </a:pPr>
            <a:r>
              <a:rPr lang="es-ES" dirty="0"/>
              <a:t>• Subdesarrollo en todas las </a:t>
            </a:r>
            <a:r>
              <a:rPr lang="es-ES" dirty="0" smtClean="0"/>
              <a:t>áreas.</a:t>
            </a:r>
            <a:endParaRPr lang="es-ES" dirty="0"/>
          </a:p>
          <a:p>
            <a:pPr>
              <a:buNone/>
            </a:pPr>
            <a:r>
              <a:rPr lang="es-ES" dirty="0"/>
              <a:t>• Ausencia de lenguaje.</a:t>
            </a:r>
          </a:p>
          <a:p>
            <a:pPr>
              <a:buNone/>
            </a:pPr>
            <a:r>
              <a:rPr lang="es-ES" dirty="0"/>
              <a:t>• Malnutrición.</a:t>
            </a:r>
          </a:p>
          <a:p>
            <a:pPr>
              <a:buNone/>
            </a:pPr>
            <a:r>
              <a:rPr lang="es-ES" dirty="0"/>
              <a:t>• Evidentes síntomas de maltrato y abandono</a:t>
            </a:r>
            <a:r>
              <a:rPr lang="es-ES" dirty="0" smtClean="0"/>
              <a:t>.</a:t>
            </a:r>
            <a:endParaRPr lang="es-ES" dirty="0"/>
          </a:p>
        </p:txBody>
      </p:sp>
      <p:pic>
        <p:nvPicPr>
          <p:cNvPr id="9218" name="Picture 2" descr="http://www.mdzol.com/files/image/95/95267/495149081ea6a.jpg"/>
          <p:cNvPicPr>
            <a:picLocks noChangeAspect="1" noChangeArrowheads="1"/>
          </p:cNvPicPr>
          <p:nvPr/>
        </p:nvPicPr>
        <p:blipFill>
          <a:blip r:embed="rId2" cstate="print"/>
          <a:srcRect/>
          <a:stretch>
            <a:fillRect/>
          </a:stretch>
        </p:blipFill>
        <p:spPr bwMode="auto">
          <a:xfrm>
            <a:off x="2555776" y="4437112"/>
            <a:ext cx="4176464" cy="2088232"/>
          </a:xfrm>
          <a:prstGeom prst="rect">
            <a:avLst/>
          </a:prstGeom>
          <a:noFill/>
          <a:ln>
            <a:solidFill>
              <a:srgbClr val="FFC000"/>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r>
              <a:rPr lang="es-ES" b="1" dirty="0" smtClean="0"/>
              <a:t>No reaccionaba a la temperatura</a:t>
            </a:r>
            <a:r>
              <a:rPr lang="es-ES" dirty="0" smtClean="0"/>
              <a:t>, fuese frío o calor. </a:t>
            </a:r>
          </a:p>
          <a:p>
            <a:r>
              <a:rPr lang="es-ES" b="1" dirty="0" smtClean="0"/>
              <a:t>No sabía masticar</a:t>
            </a:r>
            <a:r>
              <a:rPr lang="es-ES" dirty="0" smtClean="0"/>
              <a:t> y le costaba mucho tragar. </a:t>
            </a:r>
          </a:p>
          <a:p>
            <a:r>
              <a:rPr lang="es-ES" b="1" dirty="0" smtClean="0"/>
              <a:t>No tenía fuerza en las piernas </a:t>
            </a:r>
            <a:r>
              <a:rPr lang="es-ES" dirty="0" smtClean="0"/>
              <a:t>(no podía correr, subir escaleras, agacharse..., sólo podía andar y con mucha dificultad).</a:t>
            </a:r>
          </a:p>
          <a:p>
            <a:r>
              <a:rPr lang="es-ES" dirty="0" smtClean="0"/>
              <a:t>Nunca había mirado a una distancia mayor de tres metros</a:t>
            </a:r>
            <a:r>
              <a:rPr lang="es-ES" b="1" dirty="0" smtClean="0"/>
              <a:t>, tenía gran dificultad para enfocar </a:t>
            </a:r>
            <a:r>
              <a:rPr lang="es-ES" dirty="0" smtClean="0"/>
              <a:t>a mayores distancias. </a:t>
            </a:r>
          </a:p>
          <a:p>
            <a:r>
              <a:rPr lang="es-ES" dirty="0" smtClean="0"/>
              <a:t>Como le pegaban por hacer ruido, aprendió a </a:t>
            </a:r>
            <a:r>
              <a:rPr lang="es-ES" b="1" dirty="0" smtClean="0"/>
              <a:t>suprimir cualquier tipo de vocalización y casi no emitía sonidos.</a:t>
            </a:r>
          </a:p>
          <a:p>
            <a:r>
              <a:rPr lang="es-ES" b="1" dirty="0" smtClean="0"/>
              <a:t>No sabia hablar.</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92500"/>
          </a:bodyPr>
          <a:lstStyle/>
          <a:p>
            <a:r>
              <a:rPr lang="es-ES" dirty="0" smtClean="0"/>
              <a:t>Sufría malnutrición, </a:t>
            </a:r>
            <a:r>
              <a:rPr lang="es-ES" b="1" dirty="0" smtClean="0"/>
              <a:t>pesaba 26,761 kg y medía 1,37 m.</a:t>
            </a:r>
          </a:p>
          <a:p>
            <a:r>
              <a:rPr lang="es-ES" b="1" dirty="0" smtClean="0"/>
              <a:t>Padecía enuresis y encopresis.</a:t>
            </a:r>
          </a:p>
          <a:p>
            <a:r>
              <a:rPr lang="es-ES" b="1" dirty="0" smtClean="0"/>
              <a:t>Salivaba abundantemente</a:t>
            </a:r>
            <a:r>
              <a:rPr lang="es-ES" dirty="0" smtClean="0"/>
              <a:t> y </a:t>
            </a:r>
            <a:r>
              <a:rPr lang="es-ES" b="1" dirty="0" smtClean="0"/>
              <a:t>escupía</a:t>
            </a:r>
            <a:r>
              <a:rPr lang="es-ES" dirty="0" smtClean="0"/>
              <a:t> sobre cualquier cosa. </a:t>
            </a:r>
          </a:p>
          <a:p>
            <a:r>
              <a:rPr lang="es-ES" b="1" dirty="0" smtClean="0"/>
              <a:t>Carecía de socialización </a:t>
            </a:r>
            <a:r>
              <a:rPr lang="es-ES" dirty="0" smtClean="0"/>
              <a:t>alguna.</a:t>
            </a:r>
          </a:p>
          <a:p>
            <a:r>
              <a:rPr lang="es-ES" b="1" dirty="0" smtClean="0"/>
              <a:t>Genie utilizaba su cuerpo y objetos para hacer ruido y ayudarse a expresarse</a:t>
            </a:r>
            <a:r>
              <a:rPr lang="es-ES" dirty="0" smtClean="0"/>
              <a:t>: arañaba el suelo con una silla, sus dedos rascaban los globos, volcaba los muebles, lanzaba objetos y los golpeaba, arrastraba los pies. </a:t>
            </a:r>
          </a:p>
          <a:p>
            <a:r>
              <a:rPr lang="es-ES" dirty="0" smtClean="0"/>
              <a:t> </a:t>
            </a:r>
            <a:r>
              <a:rPr lang="es-ES" b="1" dirty="0" smtClean="0"/>
              <a:t>Buscaba objetos con los que intentaba masturbarse regularmente</a:t>
            </a:r>
            <a:r>
              <a:rPr lang="es-ES" dirty="0" smtClean="0"/>
              <a:t>, sin importar el lugar donde se hallase o las personas que estuviesen a su alrededor.</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759"/>
            <a:ext cx="7772400" cy="1470025"/>
          </a:xfrm>
        </p:spPr>
        <p:txBody>
          <a:bodyPr/>
          <a:lstStyle/>
          <a:p>
            <a:r>
              <a:rPr lang="es-ES" u="sng" dirty="0" smtClean="0"/>
              <a:t>EVOLUCIÓN DE GENIE</a:t>
            </a:r>
            <a:endParaRPr lang="es-ES" u="sng" dirty="0"/>
          </a:p>
        </p:txBody>
      </p:sp>
      <p:sp>
        <p:nvSpPr>
          <p:cNvPr id="4" name="3 Rectángulo"/>
          <p:cNvSpPr/>
          <p:nvPr/>
        </p:nvSpPr>
        <p:spPr>
          <a:xfrm>
            <a:off x="395536" y="1443840"/>
            <a:ext cx="8352928" cy="5262979"/>
          </a:xfrm>
          <a:prstGeom prst="rect">
            <a:avLst/>
          </a:prstGeom>
        </p:spPr>
        <p:txBody>
          <a:bodyPr wrap="square">
            <a:spAutoFit/>
          </a:bodyPr>
          <a:lstStyle/>
          <a:p>
            <a:r>
              <a:rPr lang="es-ES" sz="2800" dirty="0" smtClean="0"/>
              <a:t>-En el caso de Genie podemos ver como tiene problemas en su desarrollo, los cuales pueden ser causados por alguna anomalía en el nacimiento o por todo lo vivido durante su infancia.</a:t>
            </a:r>
          </a:p>
          <a:p>
            <a:r>
              <a:rPr lang="es-ES" sz="2800" dirty="0" smtClean="0"/>
              <a:t>-Vemos cómo Genie no tiene desarrollado el lenguaje, lo que no la permite establecer relaciones con las demás personas, al menos sin dificultad: lo que también va a darle problemas en todo aquello que los demás la puedan enseñar o pueda ella misma aprender de las conductas sociales.</a:t>
            </a:r>
          </a:p>
          <a:p>
            <a:r>
              <a:rPr lang="es-ES" sz="2800" dirty="0" smtClean="0"/>
              <a:t>-Tampoco tiene desarrollado el desarrollo motor, solo la motricidad gruesa.</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932</Words>
  <Application>Microsoft Office PowerPoint</Application>
  <PresentationFormat>Presentación en pantalla (4:3)</PresentationFormat>
  <Paragraphs>69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GENIE: LA NIÑA SALVAJE</vt:lpstr>
      <vt:lpstr>DESCUBRIMIENTO</vt:lpstr>
      <vt:lpstr>ENTORNO FAMILIAR</vt:lpstr>
      <vt:lpstr>Diapositiva 4</vt:lpstr>
      <vt:lpstr>Diapositiva 5</vt:lpstr>
      <vt:lpstr>CIRCUNSTANCIAS EN LA QUE FUE HALLADA</vt:lpstr>
      <vt:lpstr>Diapositiva 7</vt:lpstr>
      <vt:lpstr>Diapositiva 8</vt:lpstr>
      <vt:lpstr>EVOLUCIÓN DE GENIE</vt:lpstr>
      <vt:lpstr>Diapositiva 10</vt:lpstr>
      <vt:lpstr>Diapositiva 11</vt:lpstr>
      <vt:lpstr>PRUEBAS APORTADAS EN MATERIA LINGÜÍSTICA</vt:lpstr>
      <vt:lpstr>INVESTIGACIÓN</vt:lpstr>
      <vt:lpstr>CONCLUSIÓN Y REFLEXIÓN PERSONAL</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GENIE: LA NIÑA SALVAJE</dc:title>
  <dc:creator>Laura</dc:creator>
  <cp:lastModifiedBy>Maria</cp:lastModifiedBy>
  <cp:revision>29</cp:revision>
  <dcterms:created xsi:type="dcterms:W3CDTF">2013-02-17T17:52:08Z</dcterms:created>
  <dcterms:modified xsi:type="dcterms:W3CDTF">2013-05-08T10:50:48Z</dcterms:modified>
</cp:coreProperties>
</file>